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3" r:id="rId5"/>
  </p:sldMasterIdLst>
  <p:notesMasterIdLst>
    <p:notesMasterId r:id="rId37"/>
  </p:notesMasterIdLst>
  <p:handoutMasterIdLst>
    <p:handoutMasterId r:id="rId38"/>
  </p:handoutMasterIdLst>
  <p:sldIdLst>
    <p:sldId id="286" r:id="rId6"/>
    <p:sldId id="539" r:id="rId7"/>
    <p:sldId id="301" r:id="rId8"/>
    <p:sldId id="332" r:id="rId9"/>
    <p:sldId id="333" r:id="rId10"/>
    <p:sldId id="355" r:id="rId11"/>
    <p:sldId id="334" r:id="rId12"/>
    <p:sldId id="335" r:id="rId13"/>
    <p:sldId id="331" r:id="rId14"/>
    <p:sldId id="336" r:id="rId15"/>
    <p:sldId id="330" r:id="rId16"/>
    <p:sldId id="337" r:id="rId17"/>
    <p:sldId id="338" r:id="rId18"/>
    <p:sldId id="353" r:id="rId19"/>
    <p:sldId id="541" r:id="rId20"/>
    <p:sldId id="340" r:id="rId21"/>
    <p:sldId id="339" r:id="rId22"/>
    <p:sldId id="341" r:id="rId23"/>
    <p:sldId id="342" r:id="rId24"/>
    <p:sldId id="344" r:id="rId25"/>
    <p:sldId id="343" r:id="rId26"/>
    <p:sldId id="348" r:id="rId27"/>
    <p:sldId id="349" r:id="rId28"/>
    <p:sldId id="350" r:id="rId29"/>
    <p:sldId id="351" r:id="rId30"/>
    <p:sldId id="345" r:id="rId31"/>
    <p:sldId id="346" r:id="rId32"/>
    <p:sldId id="542" r:id="rId33"/>
    <p:sldId id="347" r:id="rId34"/>
    <p:sldId id="352" r:id="rId35"/>
    <p:sldId id="312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E8C"/>
    <a:srgbClr val="352E28"/>
    <a:srgbClr val="352D28"/>
    <a:srgbClr val="070807"/>
    <a:srgbClr val="000000"/>
    <a:srgbClr val="9C968E"/>
    <a:srgbClr val="D4CEC3"/>
    <a:srgbClr val="726963"/>
    <a:srgbClr val="C0167A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14" autoAdjust="0"/>
  </p:normalViewPr>
  <p:slideViewPr>
    <p:cSldViewPr snapToGrid="0" snapToObjects="1">
      <p:cViewPr varScale="1">
        <p:scale>
          <a:sx n="89" d="100"/>
          <a:sy n="89" d="100"/>
        </p:scale>
        <p:origin x="66" y="3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69" d="100"/>
        <a:sy n="69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93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A069E-F36D-4DBA-B3A8-F357CE2E0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1751-D137-4326-AF8F-B3DF23D4D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0F75-0E6C-47E6-94B4-E116B4693C7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08F74-CDE3-403F-9C3E-715158987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8520-E7AF-416A-8D8A-36E156112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04E5-018C-437E-A164-7A8FC4408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8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537C5201-453A-0248-980B-F31263B0A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692622-7D75-6944-9640-1F01470C7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A54117-E535-D34C-9E4B-164CD0657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98C5D-F37D-1348-839F-18014798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60" y="157560"/>
            <a:ext cx="1629705" cy="8385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7986-24B8-486F-85FD-FB67EADD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6DFF6AA-1E46-AE48-BFC3-9ECB8FFA2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A7330-1064-4FF3-9ECE-400538FA0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42A156-430E-0041-BE63-8DC6DCE69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6469712-1EA3-474F-A68F-AC28A0B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7DBCCC-27E4-4905-B919-639C22765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3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352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1FBF0D-2239-B54A-8039-6F07CE5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34D643-373D-6847-BA5C-790D0D93B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AEE611E1-A6C3-6749-840E-0ACC4F64DA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6018268F-F2E9-3347-9439-819B4AABF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C26F91EA-1214-2349-98CC-075D07882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7A7430-597A-614A-BD8E-F2F4F6854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B0D1DFF5-D1E2-9A43-89BD-D23498C64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0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192FEBD3-0A7E-7A43-9FDA-5EB532D8D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5"/>
            <a:ext cx="9144000" cy="520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7431D848-C1AA-5244-BC2A-3B9F5DB1E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5C687A1B-8EFE-434A-9C04-289B00026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EDB885F5-BDFE-9241-801D-B9A3D2BCA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7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9569E-7030-2244-90A4-2EA791254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BC2C6-882D-9D46-9827-CE1AEC34A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0260-5B3F-4FAE-8122-10E999613D3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C92D4-1EAC-43A3-BBCB-3F14A06A022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336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38354-6413-44CD-A480-A33E57911E31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AB3D-E8A6-40A8-BB1E-273A29F40B19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517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7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0B5F5-08ED-4FA0-ACE0-0D604693FB4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6954A-1E3D-4C66-84D8-47239717B905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988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tion&#10;&#10;Description automatically generated">
            <a:extLst>
              <a:ext uri="{FF2B5EF4-FFF2-40B4-BE49-F238E27FC236}">
                <a16:creationId xmlns:a16="http://schemas.microsoft.com/office/drawing/2014/main" id="{728FF36B-472A-6D40-8914-74FEA9D37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9EF4D63C-01A1-7C44-A726-F151072EE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9156"/>
            <a:ext cx="9144000" cy="52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C5C07-6ACF-C84D-9402-59E414DC8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4652F76-5FAA-B943-8E9A-7AC64DFB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24BD3B-24A8-EA40-9A69-63469C275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4FE143B-5E84-8840-933C-428705281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7E1F91-7D5E-5D4E-8827-964757799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768C416A-BFDC-9E43-B506-8ED96F07E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C76BD8-F2D1-8A44-B9E1-D44F8E19A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0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all buildings on either side of it&#10;&#10;Description automatically generated with low confidence">
            <a:extLst>
              <a:ext uri="{FF2B5EF4-FFF2-40B4-BE49-F238E27FC236}">
                <a16:creationId xmlns:a16="http://schemas.microsoft.com/office/drawing/2014/main" id="{4D82A016-FA23-9C41-A929-48E03E054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4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4E76F6-87E0-A04B-A929-72CD5F04EF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2269AE2D-2D07-CB40-A9E7-3FA717A54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8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108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474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80714C-50AB-4401-A37E-7A9991B2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A28601-B2BE-4DB3-BA75-0E336C2E7A41}"/>
              </a:ext>
            </a:extLst>
          </p:cNvPr>
          <p:cNvCxnSpPr>
            <a:cxnSpLocks/>
          </p:cNvCxnSpPr>
          <p:nvPr userDrawn="1"/>
        </p:nvCxnSpPr>
        <p:spPr>
          <a:xfrm>
            <a:off x="3052097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1CE982-AD4A-4DA3-BC09-10922122E906}"/>
              </a:ext>
            </a:extLst>
          </p:cNvPr>
          <p:cNvCxnSpPr>
            <a:cxnSpLocks/>
          </p:cNvCxnSpPr>
          <p:nvPr userDrawn="1"/>
        </p:nvCxnSpPr>
        <p:spPr>
          <a:xfrm>
            <a:off x="6110038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07878A-F8C9-49B1-B1B5-795C87B3CE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2128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7D79FD-0D95-4568-B9EA-12F9C07CFA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4188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DB2E850-621F-4891-9ACC-8CD280C10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188" y="1122363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AE8C7B6-EAC5-4017-8DC8-41020D4D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5806" y="1116321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EB20994-9AB7-440A-8D08-DDFAE031D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868" y="1122363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951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457889-F15B-4EB8-8683-72AAB2C91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1489685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F6593F-3487-47B6-8A0B-15D909C4D166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55F3CDD-9B7D-44C5-A1EE-2C3B344A63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188" y="1122363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3C5DA9-C404-4BFC-A24A-970D12A0031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670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87466E-E300-4E4A-84F2-83718C1A9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30066" y="3160658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218DC69-396A-491B-A621-8158A78E94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188" y="2793336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0D5B218-89A4-456E-B1E5-810B3409CAE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87900" y="1481308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EB7C678-DCE7-40B7-A21F-0B2590FE96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8022" y="1113986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C1E0F2-A400-4E11-B17C-B161BD985CC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87900" y="3152281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chemeClr val="bg1"/>
                </a:solidFill>
              </a:defRPr>
            </a:lvl1pPr>
            <a:lvl2pPr>
              <a:defRPr sz="1400" b="0" i="0">
                <a:solidFill>
                  <a:schemeClr val="bg1"/>
                </a:solidFill>
              </a:defRPr>
            </a:lvl2pPr>
            <a:lvl3pPr>
              <a:defRPr sz="14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030625-DB78-4356-94FE-EE11820BE2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8022" y="2784959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4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urple, female&#10;&#10;Description automatically generated">
            <a:extLst>
              <a:ext uri="{FF2B5EF4-FFF2-40B4-BE49-F238E27FC236}">
                <a16:creationId xmlns:a16="http://schemas.microsoft.com/office/drawing/2014/main" id="{62B830CD-4B41-6140-B641-EB08BFD646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4F538-E8A0-455F-8E03-889086667D91}"/>
              </a:ext>
            </a:extLst>
          </p:cNvPr>
          <p:cNvCxnSpPr>
            <a:cxnSpLocks/>
          </p:cNvCxnSpPr>
          <p:nvPr userDrawn="1"/>
        </p:nvCxnSpPr>
        <p:spPr>
          <a:xfrm>
            <a:off x="3052097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149B54-DF0B-4410-9DB5-05AE4C9C3978}"/>
              </a:ext>
            </a:extLst>
          </p:cNvPr>
          <p:cNvCxnSpPr>
            <a:cxnSpLocks/>
          </p:cNvCxnSpPr>
          <p:nvPr userDrawn="1"/>
        </p:nvCxnSpPr>
        <p:spPr>
          <a:xfrm>
            <a:off x="6110038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11D06B-EF16-474D-B184-C90A4FB2AD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2128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D9E62D2-F42A-44A2-A74A-8A063B20A3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4188" y="1489685"/>
            <a:ext cx="2579745" cy="287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1FF4DF-CD39-4EE0-B128-A21BE6FD17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188" y="1122363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9235050-15AE-440C-92F4-3472B5473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5806" y="1116321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41A36B3-B83A-4759-8A6C-22DA76D58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868" y="1122363"/>
            <a:ext cx="2592387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61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1489685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149B54-DF0B-4410-9DB5-05AE4C9C3978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077596"/>
            <a:ext cx="0" cy="3353088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1FF4DF-CD39-4EE0-B128-A21BE6FD17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188" y="1122363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994089-8659-4EC8-A837-E4D999328C9E}"/>
              </a:ext>
            </a:extLst>
          </p:cNvPr>
          <p:cNvCxnSpPr>
            <a:cxnSpLocks/>
          </p:cNvCxnSpPr>
          <p:nvPr userDrawn="1"/>
        </p:nvCxnSpPr>
        <p:spPr>
          <a:xfrm>
            <a:off x="182880" y="270670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FC6010-8197-4E3B-9B8E-1E3ED46297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30066" y="3160658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084EBAD-0CC1-4382-901D-8706D3450E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188" y="2793336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2C3E538-5C3A-4C42-8FC0-616DC8A7F9B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87900" y="1481308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A63DF21-649A-4F62-B78E-BB3B76999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8022" y="1113986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0822118-F291-4C62-881C-5F9134BC23F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87900" y="3152281"/>
            <a:ext cx="4238985" cy="1156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 b="0" i="0">
                <a:solidFill>
                  <a:srgbClr val="352E28"/>
                </a:solidFill>
              </a:defRPr>
            </a:lvl1pPr>
            <a:lvl2pPr>
              <a:defRPr sz="1400" b="0" i="0">
                <a:solidFill>
                  <a:srgbClr val="352E28"/>
                </a:solidFill>
              </a:defRPr>
            </a:lvl2pPr>
            <a:lvl3pPr>
              <a:defRPr sz="1400" b="0" i="0">
                <a:solidFill>
                  <a:srgbClr val="352E28"/>
                </a:solidFill>
              </a:defRPr>
            </a:lvl3pPr>
            <a:lvl4pPr>
              <a:defRPr sz="1200" b="0" i="0">
                <a:solidFill>
                  <a:srgbClr val="352E28"/>
                </a:solidFill>
              </a:defRPr>
            </a:lvl4pPr>
            <a:lvl5pPr>
              <a:defRPr sz="1200"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5497ABBF-E635-4871-ACDD-E8F6F3269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8022" y="2784959"/>
            <a:ext cx="4238863" cy="306765"/>
          </a:xfrm>
        </p:spPr>
        <p:txBody>
          <a:bodyPr/>
          <a:lstStyle>
            <a:lvl1pPr marL="0" indent="0">
              <a:buNone/>
              <a:defRPr>
                <a:solidFill>
                  <a:srgbClr val="D40E8C"/>
                </a:solidFill>
              </a:defRPr>
            </a:lvl1pPr>
            <a:lvl2pPr marL="342900" indent="0">
              <a:buNone/>
              <a:defRPr>
                <a:solidFill>
                  <a:srgbClr val="D40E8C"/>
                </a:solidFill>
              </a:defRPr>
            </a:lvl2pPr>
            <a:lvl3pPr marL="685800" indent="0">
              <a:buNone/>
              <a:defRPr>
                <a:solidFill>
                  <a:srgbClr val="D40E8C"/>
                </a:solidFill>
              </a:defRPr>
            </a:lvl3pPr>
            <a:lvl4pPr marL="1028700" indent="0">
              <a:buNone/>
              <a:defRPr>
                <a:solidFill>
                  <a:srgbClr val="D40E8C"/>
                </a:solidFill>
              </a:defRPr>
            </a:lvl4pPr>
            <a:lvl5pPr marL="1371600" indent="0">
              <a:buNone/>
              <a:defRPr>
                <a:solidFill>
                  <a:srgbClr val="D40E8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67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21FDC-657D-4E0B-8561-CC499FF9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7C2ACD-DEF0-4F5A-88B7-B813DC2C37F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D1EA-7BA0-42D9-A778-BA8E0CE8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FAADD-9BE4-4986-AD3E-572A5FC7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B16788-2EBD-453C-916C-CC6939605B9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E4A0CC-4848-49BE-A058-F2BE5D8FD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45" y="953116"/>
            <a:ext cx="8914757" cy="36856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616C62-00F6-4264-B895-9F349890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5" y="273844"/>
            <a:ext cx="7061555" cy="5699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1277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21FDC-657D-4E0B-8561-CC499FF9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2ACD-DEF0-4F5A-88B7-B813DC2C37F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D1EA-7BA0-42D9-A778-BA8E0CE8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FAADD-9BE4-4986-AD3E-572A5FC7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6788-2EBD-453C-916C-CC6939605B9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E4A0CC-4848-49BE-A058-F2BE5D8FD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45" y="953116"/>
            <a:ext cx="8914757" cy="36856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616C62-00F6-4264-B895-9F349890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5" y="273844"/>
            <a:ext cx="7061555" cy="5699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45" y="273844"/>
            <a:ext cx="7061555" cy="5699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45" y="953116"/>
            <a:ext cx="8914757" cy="40760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7AE848-6D38-4588-95C0-827400698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17803"/>
          <a:stretch/>
        </p:blipFill>
        <p:spPr>
          <a:xfrm>
            <a:off x="7469246" y="27589"/>
            <a:ext cx="153541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45" y="273844"/>
            <a:ext cx="7061555" cy="5699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7AE848-6D38-4588-95C0-827400698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17803"/>
          <a:stretch/>
        </p:blipFill>
        <p:spPr>
          <a:xfrm>
            <a:off x="7469246" y="27589"/>
            <a:ext cx="153541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1D0C5831-1165-AE42-91DB-EA160E74328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896" cy="5185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3E3C439-A01E-2A42-BD91-DF2EB89A3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419"/>
            <a:ext cx="9144000" cy="526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EB4BF-3F04-8F49-9CE3-9E101B031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D27F55-6BF9-C24C-B6E6-AAB71698C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1D8E8FB-C250-0F49-856E-4C8BB88C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0FF020-F96B-214B-B04B-F0B2AF35FCC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B0487-14FB-1E46-92C8-CDC13F61AF7A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640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00A4A-228E-DB4C-82F4-A34653DA39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7BF2E7-9FE9-4548-BD3D-C70ED118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192776E-8BAE-9F48-99BE-C42F31BF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5ED007-E5F2-9542-9A1F-BDDE23628EC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7312E-C4EA-4A77-976B-492AACEA6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99" r:id="rId5"/>
    <p:sldLayoutId id="2147483704" r:id="rId6"/>
    <p:sldLayoutId id="2147483673" r:id="rId7"/>
    <p:sldLayoutId id="2147483677" r:id="rId8"/>
    <p:sldLayoutId id="2147483676" r:id="rId9"/>
    <p:sldLayoutId id="2147483698" r:id="rId10"/>
    <p:sldLayoutId id="2147483685" r:id="rId11"/>
    <p:sldLayoutId id="2147483687" r:id="rId12"/>
    <p:sldLayoutId id="2147483680" r:id="rId13"/>
    <p:sldLayoutId id="2147483682" r:id="rId14"/>
    <p:sldLayoutId id="2147483678" r:id="rId15"/>
    <p:sldLayoutId id="2147483683" r:id="rId16"/>
    <p:sldLayoutId id="2147483681" r:id="rId17"/>
    <p:sldLayoutId id="2147483688" r:id="rId18"/>
    <p:sldLayoutId id="2147483700" r:id="rId19"/>
    <p:sldLayoutId id="2147483701" r:id="rId20"/>
    <p:sldLayoutId id="2147483702" r:id="rId21"/>
    <p:sldLayoutId id="2147483703" r:id="rId22"/>
    <p:sldLayoutId id="2147483684" r:id="rId23"/>
    <p:sldLayoutId id="2147483695" r:id="rId24"/>
    <p:sldLayoutId id="2147483696" r:id="rId25"/>
    <p:sldLayoutId id="2147483690" r:id="rId26"/>
    <p:sldLayoutId id="2147483697" r:id="rId27"/>
    <p:sldLayoutId id="2147483689" r:id="rId28"/>
    <p:sldLayoutId id="2147483691" r:id="rId29"/>
    <p:sldLayoutId id="2147483692" r:id="rId30"/>
    <p:sldLayoutId id="2147483693" r:id="rId31"/>
    <p:sldLayoutId id="2147483694" r:id="rId32"/>
    <p:sldLayoutId id="2147483705" r:id="rId33"/>
    <p:sldLayoutId id="2147483706" r:id="rId34"/>
    <p:sldLayoutId id="2147483675" r:id="rId35"/>
    <p:sldLayoutId id="2147483666" r:id="rId36"/>
    <p:sldLayoutId id="2147483667" r:id="rId37"/>
    <p:sldLayoutId id="2147483709" r:id="rId38"/>
    <p:sldLayoutId id="2147483710" r:id="rId39"/>
    <p:sldLayoutId id="2147483686" r:id="rId40"/>
    <p:sldLayoutId id="2147483707" r:id="rId41"/>
    <p:sldLayoutId id="2147483708" r:id="rId42"/>
    <p:sldLayoutId id="2147483712" r:id="rId4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2EFD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C2ACD-DEF0-4F5A-88B7-B813DC2C37F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16788-2EBD-453C-916C-CC6939605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1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next.sonarqube.com/sonarqube/dashboard?id=org.sonarsource.sonarlint.vscode%3Asonarlint-vscode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source.com/products/sonarcloud/" TargetMode="External"/><Relationship Id="rId2" Type="http://schemas.openxmlformats.org/officeDocument/2006/relationships/hyperlink" Target="https://www.sonarqube.or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resources.sei.cmu.edu/asset_files/conferencepaper/2012_021_001_88045.pdf" TargetMode="External"/><Relationship Id="rId5" Type="http://schemas.openxmlformats.org/officeDocument/2006/relationships/hyperlink" Target="https://martinfowler.com/bliki/TechnicalDebtQuadrant.html" TargetMode="External"/><Relationship Id="rId4" Type="http://schemas.openxmlformats.org/officeDocument/2006/relationships/hyperlink" Target="https://ardalis.com/attacking-technical-deb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8E2408-DDD1-4300-8943-B6E02287E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Quantifying Technical Debt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4F660E-3A7A-4F0A-BAE4-DAF6E3F08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Fahrig </a:t>
            </a:r>
            <a:r>
              <a:rPr lang="en-US" sz="1400" dirty="0"/>
              <a:t>– </a:t>
            </a:r>
            <a:r>
              <a:rPr lang="en-US" sz="1400" i="1" dirty="0"/>
              <a:t>Principal Software Engineer at Insight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562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62440-34FA-C13E-4FC0-C689D16F1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is it a problem?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BAF227-3ECF-9F02-4CE0-53CDA85B0A71}"/>
              </a:ext>
            </a:extLst>
          </p:cNvPr>
          <p:cNvSpPr txBox="1">
            <a:spLocks/>
          </p:cNvSpPr>
          <p:nvPr/>
        </p:nvSpPr>
        <p:spPr>
          <a:xfrm>
            <a:off x="623067" y="2238393"/>
            <a:ext cx="6646862" cy="130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9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C80A-1B70-4C7E-91BD-D5106AD3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a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111C-8636-4990-8B2E-AE0350745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489685"/>
            <a:ext cx="2579745" cy="594092"/>
          </a:xfrm>
        </p:spPr>
        <p:txBody>
          <a:bodyPr/>
          <a:lstStyle/>
          <a:p>
            <a:r>
              <a:rPr lang="en-US" dirty="0"/>
              <a:t>Time spent on deciphering code and clearing blockers	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140F9-F17A-4DC8-8AD7-BBA8EA0F125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2128" y="1489685"/>
            <a:ext cx="2579745" cy="594092"/>
          </a:xfrm>
        </p:spPr>
        <p:txBody>
          <a:bodyPr/>
          <a:lstStyle/>
          <a:p>
            <a:r>
              <a:rPr lang="en-US" dirty="0"/>
              <a:t>Easier for bugs to appear, harder to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4670B7-D49D-4F82-8605-802D700AD9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4188" y="1489685"/>
            <a:ext cx="2579745" cy="473930"/>
          </a:xfrm>
        </p:spPr>
        <p:txBody>
          <a:bodyPr/>
          <a:lstStyle/>
          <a:p>
            <a:r>
              <a:rPr lang="en-US" dirty="0"/>
              <a:t>Degraded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A3C1EB-FE16-4276-A1A3-F23D77046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Reduced efficiency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11A34B-9BD3-40F2-B397-C0288E1EE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Increased pain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E25F0F-EDA2-47F0-8605-4274EF7E88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Poor user experience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C8D8750-024D-7FF2-8414-505880A5D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" r="22539"/>
          <a:stretch/>
        </p:blipFill>
        <p:spPr bwMode="auto">
          <a:xfrm>
            <a:off x="296007" y="2234938"/>
            <a:ext cx="2426678" cy="18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6AB66AF-EA2F-233D-A13D-DB30F2E92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r="21534"/>
          <a:stretch/>
        </p:blipFill>
        <p:spPr bwMode="auto">
          <a:xfrm>
            <a:off x="3557954" y="2083778"/>
            <a:ext cx="2086708" cy="204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579745C-1442-056B-9BE6-57DCFAC5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03" y="1854079"/>
            <a:ext cx="2499946" cy="24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7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F1C5361-874A-F09A-4151-2B023697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50" y="343190"/>
            <a:ext cx="5045899" cy="44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8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62440-34FA-C13E-4FC0-C689D16F1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2" y="1084263"/>
            <a:ext cx="7686553" cy="849373"/>
          </a:xfrm>
        </p:spPr>
        <p:txBody>
          <a:bodyPr/>
          <a:lstStyle/>
          <a:p>
            <a:r>
              <a:rPr lang="en-US" dirty="0"/>
              <a:t>How do you quantify the debt?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BAF227-3ECF-9F02-4CE0-53CDA85B0A71}"/>
              </a:ext>
            </a:extLst>
          </p:cNvPr>
          <p:cNvSpPr txBox="1">
            <a:spLocks/>
          </p:cNvSpPr>
          <p:nvPr/>
        </p:nvSpPr>
        <p:spPr>
          <a:xfrm>
            <a:off x="623067" y="2238393"/>
            <a:ext cx="6646862" cy="130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1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4DCF30-F388-D455-FCC5-42BFBDEF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Debt - </a:t>
            </a:r>
            <a:r>
              <a:rPr lang="en-US" sz="1400" i="1" dirty="0"/>
              <a:t>In Search of a Metric for Managing Architectural Technical Debt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40660-E0ED-F04B-46CB-73B90F4A55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This approach relies on having a clear picture of the existing architecture.</a:t>
            </a:r>
          </a:p>
          <a:p>
            <a:endParaRPr lang="en-US" dirty="0"/>
          </a:p>
          <a:p>
            <a:r>
              <a:rPr lang="en-US" dirty="0"/>
              <a:t>Robert Nord breaks down calculating the cost of implementing an architecture into 2 parts</a:t>
            </a:r>
          </a:p>
          <a:p>
            <a:pPr lvl="1"/>
            <a:r>
              <a:rPr lang="en-US" dirty="0"/>
              <a:t>The implementation cost is the effort to implement each new element.</a:t>
            </a:r>
          </a:p>
          <a:p>
            <a:pPr lvl="1"/>
            <a:r>
              <a:rPr lang="en-US" dirty="0"/>
              <a:t>The rework cost is the effort involved to update existing elements whenever a new element is added.</a:t>
            </a:r>
          </a:p>
          <a:p>
            <a:pPr lvl="1"/>
            <a:endParaRPr lang="en-US" dirty="0"/>
          </a:p>
          <a:p>
            <a:r>
              <a:rPr lang="en-US" dirty="0"/>
              <a:t>That rework cost represents the technical debt.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CF9F-DA74-5337-A7C2-2DBAA969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Re-work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6A3A-B8D8-82F9-D702-102B0981E3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351" y="1119808"/>
            <a:ext cx="8686800" cy="3302000"/>
          </a:xfrm>
        </p:spPr>
        <p:txBody>
          <a:bodyPr/>
          <a:lstStyle/>
          <a:p>
            <a:r>
              <a:rPr lang="en-US" dirty="0"/>
              <a:t>Calculating the rework necessary when each new element is added is based on three separate items.</a:t>
            </a:r>
          </a:p>
          <a:p>
            <a:pPr lvl="1"/>
            <a:r>
              <a:rPr lang="en-US" dirty="0"/>
              <a:t>The dependencies between the existing element and new element</a:t>
            </a:r>
          </a:p>
          <a:p>
            <a:pPr lvl="1"/>
            <a:r>
              <a:rPr lang="en-US" dirty="0"/>
              <a:t>The original implementation cost of the existing element</a:t>
            </a:r>
          </a:p>
          <a:p>
            <a:pPr lvl="1"/>
            <a:r>
              <a:rPr lang="en-US" dirty="0"/>
              <a:t>The change needed to existing elements to function alongside the new element.</a:t>
            </a:r>
          </a:p>
          <a:p>
            <a:pPr lvl="1"/>
            <a:endParaRPr lang="en-US" dirty="0"/>
          </a:p>
          <a:p>
            <a:r>
              <a:rPr lang="en-US" dirty="0"/>
              <a:t>The larger each item is, the larger the rework cost will be.</a:t>
            </a:r>
          </a:p>
          <a:p>
            <a:endParaRPr lang="en-US" dirty="0"/>
          </a:p>
          <a:p>
            <a:r>
              <a:rPr lang="en-US" dirty="0"/>
              <a:t>Using this is examine an architectural design can be helpful to determine when its time to pay off any architectural technical debt.</a:t>
            </a:r>
          </a:p>
        </p:txBody>
      </p:sp>
    </p:spTree>
    <p:extLst>
      <p:ext uri="{BB962C8B-B14F-4D97-AF65-F5344CB8AC3E}">
        <p14:creationId xmlns:p14="http://schemas.microsoft.com/office/powerpoint/2010/main" val="414469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4E7C3C9-96C9-831D-8868-0A21A031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Code Debt with Tooling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8AC3AF9-91A1-67BA-11B1-714B06EB4E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SonarQube - Static code analyzer focused on code quality</a:t>
            </a:r>
          </a:p>
          <a:p>
            <a:r>
              <a:rPr lang="en-US" dirty="0"/>
              <a:t>Works with 29 different programming </a:t>
            </a:r>
            <a:r>
              <a:rPr lang="en-US" dirty="0" err="1"/>
              <a:t>languanges</a:t>
            </a:r>
            <a:endParaRPr lang="en-US" dirty="0"/>
          </a:p>
          <a:p>
            <a:r>
              <a:rPr lang="en-US" dirty="0"/>
              <a:t>CI/CD integration</a:t>
            </a:r>
          </a:p>
        </p:txBody>
      </p:sp>
      <p:pic>
        <p:nvPicPr>
          <p:cNvPr id="6146" name="Picture 2" descr="SonarQube detects coding issues during code review, and lets you track overall health of your codebase">
            <a:extLst>
              <a:ext uri="{FF2B5EF4-FFF2-40B4-BE49-F238E27FC236}">
                <a16:creationId xmlns:a16="http://schemas.microsoft.com/office/drawing/2014/main" id="{FE203944-FFBB-62D6-7FBD-CCCCFAF4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945" y="1458398"/>
            <a:ext cx="6512169" cy="335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7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9077AF-47A5-51BA-5417-0BDF800F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</a:t>
            </a:r>
          </a:p>
        </p:txBody>
      </p:sp>
      <p:pic>
        <p:nvPicPr>
          <p:cNvPr id="9" name="Content Placeholder 8">
            <a:hlinkClick r:id="rId2"/>
            <a:extLst>
              <a:ext uri="{FF2B5EF4-FFF2-40B4-BE49-F238E27FC236}">
                <a16:creationId xmlns:a16="http://schemas.microsoft.com/office/drawing/2014/main" id="{D5106AAA-9E74-104B-5A7C-67C4CD060B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08105" y="1174665"/>
            <a:ext cx="5480403" cy="3302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5F82F-8900-9804-17F3-674012982662}"/>
              </a:ext>
            </a:extLst>
          </p:cNvPr>
          <p:cNvSpPr txBox="1"/>
          <p:nvPr/>
        </p:nvSpPr>
        <p:spPr>
          <a:xfrm>
            <a:off x="354442" y="2317834"/>
            <a:ext cx="285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Regular"/>
              </a:rPr>
              <a:t>Very good at quantifying the total “principal” debt left to be paid</a:t>
            </a:r>
          </a:p>
        </p:txBody>
      </p:sp>
    </p:spTree>
    <p:extLst>
      <p:ext uri="{BB962C8B-B14F-4D97-AF65-F5344CB8AC3E}">
        <p14:creationId xmlns:p14="http://schemas.microsoft.com/office/powerpoint/2010/main" val="110592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00B-36C4-19FD-8047-B1236746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AD791B-58F0-B7D5-F19A-DCA07C1312B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87659" y="1165225"/>
            <a:ext cx="4749631" cy="3302000"/>
          </a:xfrm>
        </p:spPr>
      </p:pic>
    </p:spTree>
    <p:extLst>
      <p:ext uri="{BB962C8B-B14F-4D97-AF65-F5344CB8AC3E}">
        <p14:creationId xmlns:p14="http://schemas.microsoft.com/office/powerpoint/2010/main" val="396121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6C25-7DCA-45F9-5063-51ED5896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D0249-F2A2-C575-8B50-B810E516B9D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2124" y="2768226"/>
            <a:ext cx="2636748" cy="15508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CD607-26E9-1F86-1768-9F8FF0B31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73" y="2768226"/>
            <a:ext cx="5685103" cy="1773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D1155-2517-A434-0874-F3675CD2CEAF}"/>
              </a:ext>
            </a:extLst>
          </p:cNvPr>
          <p:cNvSpPr txBox="1"/>
          <p:nvPr/>
        </p:nvSpPr>
        <p:spPr>
          <a:xfrm>
            <a:off x="1396917" y="1504143"/>
            <a:ext cx="566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Regular"/>
              </a:rPr>
              <a:t>Can identify what parts of the application have the most debt</a:t>
            </a:r>
          </a:p>
        </p:txBody>
      </p:sp>
    </p:spTree>
    <p:extLst>
      <p:ext uri="{BB962C8B-B14F-4D97-AF65-F5344CB8AC3E}">
        <p14:creationId xmlns:p14="http://schemas.microsoft.com/office/powerpoint/2010/main" val="122148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5E21-BA95-4584-A9CF-E5D79C06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Cincy Deliver 2023 Sponsors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DE249-40E4-4D20-9416-41E1A98AEEA6}"/>
              </a:ext>
            </a:extLst>
          </p:cNvPr>
          <p:cNvSpPr txBox="1"/>
          <p:nvPr/>
        </p:nvSpPr>
        <p:spPr>
          <a:xfrm>
            <a:off x="139345" y="1880454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Platinum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4BAF8-AA63-48BB-85EE-9DC662C24FAE}"/>
              </a:ext>
            </a:extLst>
          </p:cNvPr>
          <p:cNvSpPr txBox="1"/>
          <p:nvPr/>
        </p:nvSpPr>
        <p:spPr>
          <a:xfrm>
            <a:off x="139345" y="777917"/>
            <a:ext cx="12586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Diamond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665F5-9420-4FA4-A3A4-38FFA2B3287D}"/>
              </a:ext>
            </a:extLst>
          </p:cNvPr>
          <p:cNvSpPr txBox="1"/>
          <p:nvPr/>
        </p:nvSpPr>
        <p:spPr>
          <a:xfrm>
            <a:off x="139345" y="2840152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Gold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9ACE765-1C79-411E-949B-7C911B45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5" y="1224631"/>
            <a:ext cx="2400300" cy="687086"/>
          </a:xfrm>
          <a:prstGeom prst="rect">
            <a:avLst/>
          </a:prstGeom>
        </p:spPr>
      </p:pic>
      <p:pic>
        <p:nvPicPr>
          <p:cNvPr id="2049" name="Picture 4">
            <a:extLst>
              <a:ext uri="{FF2B5EF4-FFF2-40B4-BE49-F238E27FC236}">
                <a16:creationId xmlns:a16="http://schemas.microsoft.com/office/drawing/2014/main" id="{C15E3A91-8A83-AF0F-DA27-62E0DD74E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1" y="2247148"/>
            <a:ext cx="2528888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A6D6F450-189B-2BAF-DB38-E41881C5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803"/>
            <a:ext cx="65" cy="43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2852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2DE8A38-D4CD-29BB-484B-2F1DF89D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3647"/>
            <a:ext cx="65" cy="43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2852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50946A4-303E-C326-CF4F-6AC41DBD0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60461"/>
            <a:ext cx="13856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500" b="1">
              <a:solidFill>
                <a:srgbClr val="002060"/>
              </a:solidFill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C8F27D3-E3EC-DC0B-775F-77EEF83F0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4395955"/>
            <a:ext cx="1895475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8B69B4-9B83-5EF6-C0D6-20D7AA2CB7AC}"/>
              </a:ext>
            </a:extLst>
          </p:cNvPr>
          <p:cNvSpPr txBox="1"/>
          <p:nvPr/>
        </p:nvSpPr>
        <p:spPr>
          <a:xfrm>
            <a:off x="4857750" y="4477241"/>
            <a:ext cx="1544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Community</a:t>
            </a:r>
          </a:p>
        </p:txBody>
      </p:sp>
      <p:pic>
        <p:nvPicPr>
          <p:cNvPr id="26" name="Picture 25" descr="Text, logo&#10;&#10;Description automatically generated">
            <a:extLst>
              <a:ext uri="{FF2B5EF4-FFF2-40B4-BE49-F238E27FC236}">
                <a16:creationId xmlns:a16="http://schemas.microsoft.com/office/drawing/2014/main" id="{50E6548B-D8F1-D2FA-76C7-F705D73A3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501823"/>
            <a:ext cx="1416368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24FC72-4AE2-876E-C29B-0F22AC595E4A}"/>
              </a:ext>
            </a:extLst>
          </p:cNvPr>
          <p:cNvSpPr txBox="1"/>
          <p:nvPr/>
        </p:nvSpPr>
        <p:spPr>
          <a:xfrm>
            <a:off x="87046" y="3973168"/>
            <a:ext cx="8563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Silver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0DF321-A19F-DFC6-4A45-336E16E2B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117609"/>
            <a:ext cx="3753938" cy="772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467B48-EC62-F7D8-4242-163FC3BC3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2" y="3232567"/>
            <a:ext cx="1949390" cy="5672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2AD223-5572-3D43-9223-9C58A6440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232568"/>
            <a:ext cx="2041125" cy="7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C5FB-DB9B-42C6-D4CC-444C4134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D4990-F0D5-9223-54C2-0E12689FF5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45874" y="1165225"/>
            <a:ext cx="5233201" cy="3302000"/>
          </a:xfrm>
        </p:spPr>
      </p:pic>
    </p:spTree>
    <p:extLst>
      <p:ext uri="{BB962C8B-B14F-4D97-AF65-F5344CB8AC3E}">
        <p14:creationId xmlns:p14="http://schemas.microsoft.com/office/powerpoint/2010/main" val="333370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62440-34FA-C13E-4FC0-C689D16F1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2" y="1084263"/>
            <a:ext cx="7686553" cy="849373"/>
          </a:xfrm>
        </p:spPr>
        <p:txBody>
          <a:bodyPr/>
          <a:lstStyle/>
          <a:p>
            <a:r>
              <a:rPr lang="en-US" dirty="0"/>
              <a:t>How do we pay off the debt?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BAF227-3ECF-9F02-4CE0-53CDA85B0A71}"/>
              </a:ext>
            </a:extLst>
          </p:cNvPr>
          <p:cNvSpPr txBox="1">
            <a:spLocks/>
          </p:cNvSpPr>
          <p:nvPr/>
        </p:nvSpPr>
        <p:spPr>
          <a:xfrm>
            <a:off x="623067" y="2238393"/>
            <a:ext cx="6646862" cy="130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0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F597D0-EA45-EB12-E30D-086B3C71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Agilists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4718A-7412-AAF1-93E6-899607564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31" y="2571749"/>
            <a:ext cx="8450579" cy="1797685"/>
          </a:xfrm>
        </p:spPr>
        <p:txBody>
          <a:bodyPr/>
          <a:lstStyle/>
          <a:p>
            <a:pPr marL="45720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D40E8C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D40E8C"/>
                </a:solidFill>
                <a:effectLst/>
                <a:latin typeface="Arial Regular"/>
                <a:ea typeface="Times New Roman" panose="02020603050405020304" pitchFamily="18" charset="0"/>
              </a:rPr>
              <a:t>If you notice the team is often doing “quick and dirty” work, a</a:t>
            </a:r>
            <a:r>
              <a:rPr lang="en-US" dirty="0">
                <a:solidFill>
                  <a:srgbClr val="D40E8C"/>
                </a:solidFill>
                <a:effectLst/>
                <a:ea typeface="Times New Roman" panose="02020603050405020304" pitchFamily="18" charset="0"/>
              </a:rPr>
              <a:t>sk the questions: 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rgbClr val="D40E8C"/>
              </a:solidFill>
              <a:effectLst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“Is the team feeling too much pressure?”</a:t>
            </a:r>
          </a:p>
          <a:p>
            <a:pPr marL="742950" lvl="1" indent="-285750">
              <a:spcBef>
                <a:spcPts val="0"/>
              </a:spcBef>
            </a:pPr>
            <a:endParaRPr lang="en-US" sz="1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“Is morale low on the team?”</a:t>
            </a:r>
          </a:p>
          <a:p>
            <a:pPr marL="742950" lvl="1" indent="-285750">
              <a:spcBef>
                <a:spcPts val="0"/>
              </a:spcBef>
            </a:pPr>
            <a:endParaRPr lang="en-US" sz="1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“Is the team frustrated that their ideas aren’t well received?”</a:t>
            </a:r>
            <a:endParaRPr lang="en-US" sz="14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AE3E1-50D2-AA8D-AC1F-B77F978D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80" y="831260"/>
            <a:ext cx="3647212" cy="16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2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C1E8-772D-C851-3DA8-E1BAB16E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Agilists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604E-B149-AACB-D98A-24060565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0E8C"/>
                </a:solidFill>
                <a:effectLst/>
                <a:ea typeface="Times New Roman" panose="02020603050405020304" pitchFamily="18" charset="0"/>
              </a:rPr>
              <a:t>If you notice the team introducing debt due to a lack of knowledge, ask the questions: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40E8C"/>
              </a:solidFill>
              <a:effectLst/>
              <a:ea typeface="Calibri" panose="020F0502020204030204" pitchFamily="34" charset="0"/>
            </a:endParaRPr>
          </a:p>
          <a:p>
            <a:pPr marL="628650" lvl="1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“Do we have the right people on the team?”</a:t>
            </a:r>
          </a:p>
          <a:p>
            <a:pPr marL="628650" lvl="1">
              <a:spcBef>
                <a:spcPts val="0"/>
              </a:spcBef>
            </a:pPr>
            <a:endParaRPr lang="en-US" sz="1400" dirty="0">
              <a:effectLst/>
              <a:ea typeface="Times New Roman" panose="02020603050405020304" pitchFamily="18" charset="0"/>
            </a:endParaRPr>
          </a:p>
          <a:p>
            <a:pPr marL="628650" lvl="1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 “Is it knowledge on the product or technical that seems lacking?”</a:t>
            </a:r>
          </a:p>
          <a:p>
            <a:pPr marL="628650" lvl="1">
              <a:spcBef>
                <a:spcPts val="0"/>
              </a:spcBef>
            </a:pPr>
            <a:endParaRPr lang="en-US" sz="1400" dirty="0">
              <a:effectLst/>
              <a:ea typeface="Times New Roman" panose="02020603050405020304" pitchFamily="18" charset="0"/>
            </a:endParaRPr>
          </a:p>
          <a:p>
            <a:pPr marL="628650" lvl="1"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 “Should we encourage teammates to do some training?”</a:t>
            </a:r>
            <a:endParaRPr lang="en-US" sz="14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33827-6F6A-087A-F5FB-9096DF64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" y="2571750"/>
            <a:ext cx="3981421" cy="18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6F95-4484-1199-52B6-74B7135F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Agilists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EA46-3EAB-8B27-571A-A532D658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2481091"/>
            <a:ext cx="8714944" cy="1888343"/>
          </a:xfrm>
        </p:spPr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0E8C"/>
                </a:solidFill>
                <a:effectLst/>
                <a:ea typeface="Times New Roman" panose="02020603050405020304" pitchFamily="18" charset="0"/>
              </a:rPr>
              <a:t>If you notice the team making design choices based on speed, Ask the questions: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40E8C"/>
              </a:solidFill>
              <a:effectLst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 “If time wasn’t an issue, what would be the right way to solve the (feature/user story/ task)?” </a:t>
            </a:r>
          </a:p>
          <a:p>
            <a:pPr>
              <a:spcBef>
                <a:spcPts val="0"/>
              </a:spcBef>
            </a:pPr>
            <a:endParaRPr lang="en-US" sz="1400" dirty="0">
              <a:effectLst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effectLst/>
                <a:ea typeface="Times New Roman" panose="02020603050405020304" pitchFamily="18" charset="0"/>
              </a:rPr>
              <a:t>“Should we add a story to represent that approach, so we can revisit once we don’t have an approaching deadline / milestone?”</a:t>
            </a:r>
            <a:endParaRPr lang="en-US" sz="14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A3813-9365-1376-9303-9233CECA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04" y="774065"/>
            <a:ext cx="3846207" cy="15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EBC1-A0E1-63B7-D5B2-8E7BB189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Agilists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CCCD-F6E1-5536-7289-A21E1CE7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1604777"/>
          </a:xfrm>
        </p:spPr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0E8C"/>
                </a:solidFill>
                <a:effectLst/>
                <a:ea typeface="Times New Roman" panose="02020603050405020304" pitchFamily="18" charset="0"/>
              </a:rPr>
              <a:t>If you notice the team realizing a better design after completing work, Ask the questions: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40E8C"/>
              </a:solidFill>
              <a:effectLst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ffectLst/>
                <a:ea typeface="Times New Roman" panose="02020603050405020304" pitchFamily="18" charset="0"/>
              </a:rPr>
              <a:t>“What lessons did we learn?” </a:t>
            </a:r>
          </a:p>
          <a:p>
            <a:pPr>
              <a:spcBef>
                <a:spcPts val="0"/>
              </a:spcBef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ffectLst/>
                <a:ea typeface="Times New Roman" panose="02020603050405020304" pitchFamily="18" charset="0"/>
              </a:rPr>
              <a:t>“Can we make a note of what we should have done differently so we can plan better the next time?”</a:t>
            </a:r>
            <a:endParaRPr lang="en-US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1B6BF-C43D-BC12-BF96-773C2FD6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22" y="2677795"/>
            <a:ext cx="3682389" cy="16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138DD-E253-0530-4B41-5551504E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Developers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8AB20-CCCB-833A-CD87-F24CCDE5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Paying more than the minimum payment.</a:t>
            </a:r>
          </a:p>
          <a:p>
            <a:r>
              <a:rPr lang="en-US" dirty="0"/>
              <a:t>When fixing a bug or updating existing functionality – take some extra time to clean up the code around your changes.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63D1-AB25-DDA0-B175-234A89B969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Cut up the credit cards approach</a:t>
            </a:r>
          </a:p>
          <a:p>
            <a:r>
              <a:rPr lang="en-US" dirty="0"/>
              <a:t>Adopt standards that all new code will follow</a:t>
            </a:r>
          </a:p>
          <a:p>
            <a:r>
              <a:rPr lang="en-US" dirty="0"/>
              <a:t>Maintain legacy code by adding new code</a:t>
            </a:r>
          </a:p>
          <a:p>
            <a:pPr lvl="1"/>
            <a:r>
              <a:rPr lang="en-US" dirty="0"/>
              <a:t>Make new classes that can be well tested and not tightly coupled</a:t>
            </a:r>
          </a:p>
          <a:p>
            <a:pPr lvl="1"/>
            <a:r>
              <a:rPr lang="en-US" dirty="0"/>
              <a:t>Update old code to make use of the new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15A59-31EF-7EF2-6E2C-E32A4686374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Make extra monthly payments</a:t>
            </a:r>
          </a:p>
          <a:p>
            <a:r>
              <a:rPr lang="en-US" dirty="0"/>
              <a:t>Easiest to do when the team made the prudent and deliberate choice to take on debt.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1CB0C2-988F-105D-773B-63402AE82B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188" y="975947"/>
            <a:ext cx="2592387" cy="453182"/>
          </a:xfrm>
        </p:spPr>
        <p:txBody>
          <a:bodyPr/>
          <a:lstStyle/>
          <a:p>
            <a:r>
              <a:rPr lang="en-US" dirty="0"/>
              <a:t>Refactor while adding value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5EA6BF-AB0B-896F-ABDB-339512A07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Stop the bleeding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B4000F-10D4-896B-5065-CAAE43788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Dedicate user stories</a:t>
            </a:r>
          </a:p>
        </p:txBody>
      </p:sp>
    </p:spTree>
    <p:extLst>
      <p:ext uri="{BB962C8B-B14F-4D97-AF65-F5344CB8AC3E}">
        <p14:creationId xmlns:p14="http://schemas.microsoft.com/office/powerpoint/2010/main" val="56731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F93D9A-CD33-CB26-0136-FF8790FE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 Bankruptcy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9B3DC6-D690-5575-BB79-9825A0AAAC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38" y="1080682"/>
            <a:ext cx="4689231" cy="36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1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5E21-BA95-4584-A9CF-E5D79C06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Cincy Deliver 2023 Sponsors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DE249-40E4-4D20-9416-41E1A98AEEA6}"/>
              </a:ext>
            </a:extLst>
          </p:cNvPr>
          <p:cNvSpPr txBox="1"/>
          <p:nvPr/>
        </p:nvSpPr>
        <p:spPr>
          <a:xfrm>
            <a:off x="139345" y="1880454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Platinum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4BAF8-AA63-48BB-85EE-9DC662C24FAE}"/>
              </a:ext>
            </a:extLst>
          </p:cNvPr>
          <p:cNvSpPr txBox="1"/>
          <p:nvPr/>
        </p:nvSpPr>
        <p:spPr>
          <a:xfrm>
            <a:off x="139345" y="777917"/>
            <a:ext cx="12586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Diamond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665F5-9420-4FA4-A3A4-38FFA2B3287D}"/>
              </a:ext>
            </a:extLst>
          </p:cNvPr>
          <p:cNvSpPr txBox="1"/>
          <p:nvPr/>
        </p:nvSpPr>
        <p:spPr>
          <a:xfrm>
            <a:off x="139345" y="2840152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Gold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9ACE765-1C79-411E-949B-7C911B45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5" y="1224631"/>
            <a:ext cx="2400300" cy="687086"/>
          </a:xfrm>
          <a:prstGeom prst="rect">
            <a:avLst/>
          </a:prstGeom>
        </p:spPr>
      </p:pic>
      <p:pic>
        <p:nvPicPr>
          <p:cNvPr id="2049" name="Picture 4">
            <a:extLst>
              <a:ext uri="{FF2B5EF4-FFF2-40B4-BE49-F238E27FC236}">
                <a16:creationId xmlns:a16="http://schemas.microsoft.com/office/drawing/2014/main" id="{C15E3A91-8A83-AF0F-DA27-62E0DD74E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1" y="2247148"/>
            <a:ext cx="2528888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A6D6F450-189B-2BAF-DB38-E41881C5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803"/>
            <a:ext cx="65" cy="43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2852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2DE8A38-D4CD-29BB-484B-2F1DF89D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3647"/>
            <a:ext cx="65" cy="43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2852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50946A4-303E-C326-CF4F-6AC41DBD0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60461"/>
            <a:ext cx="13856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500" b="1">
              <a:solidFill>
                <a:srgbClr val="002060"/>
              </a:solidFill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C8F27D3-E3EC-DC0B-775F-77EEF83F0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4395955"/>
            <a:ext cx="1895475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8B69B4-9B83-5EF6-C0D6-20D7AA2CB7AC}"/>
              </a:ext>
            </a:extLst>
          </p:cNvPr>
          <p:cNvSpPr txBox="1"/>
          <p:nvPr/>
        </p:nvSpPr>
        <p:spPr>
          <a:xfrm>
            <a:off x="4857750" y="4477241"/>
            <a:ext cx="1544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Community</a:t>
            </a:r>
          </a:p>
        </p:txBody>
      </p:sp>
      <p:pic>
        <p:nvPicPr>
          <p:cNvPr id="26" name="Picture 25" descr="Text, logo&#10;&#10;Description automatically generated">
            <a:extLst>
              <a:ext uri="{FF2B5EF4-FFF2-40B4-BE49-F238E27FC236}">
                <a16:creationId xmlns:a16="http://schemas.microsoft.com/office/drawing/2014/main" id="{50E6548B-D8F1-D2FA-76C7-F705D73A3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501823"/>
            <a:ext cx="1416368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24FC72-4AE2-876E-C29B-0F22AC595E4A}"/>
              </a:ext>
            </a:extLst>
          </p:cNvPr>
          <p:cNvSpPr txBox="1"/>
          <p:nvPr/>
        </p:nvSpPr>
        <p:spPr>
          <a:xfrm>
            <a:off x="87046" y="3973168"/>
            <a:ext cx="8563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Arial" charset="0"/>
              </a:rPr>
              <a:t>Silver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0DF321-A19F-DFC6-4A45-336E16E2B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117609"/>
            <a:ext cx="3753938" cy="772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467B48-EC62-F7D8-4242-163FC3BC3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2" y="3232567"/>
            <a:ext cx="1949390" cy="5672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2AD223-5572-3D43-9223-9C58A6440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232568"/>
            <a:ext cx="2041125" cy="7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AB96-799F-B502-793D-7BE5D2BD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2516-DCFA-5D75-4F81-7673E4A2EC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SonarQube - </a:t>
            </a:r>
            <a:r>
              <a:rPr lang="en-US" dirty="0">
                <a:hlinkClick r:id="rId2"/>
              </a:rPr>
              <a:t>https://www.sonarqube.org/</a:t>
            </a:r>
            <a:endParaRPr lang="en-US" dirty="0"/>
          </a:p>
          <a:p>
            <a:r>
              <a:rPr lang="en-US" dirty="0" err="1"/>
              <a:t>SonarCloud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https://www.sonarsource.com/products/sonarcloud/</a:t>
            </a:r>
            <a:endParaRPr lang="en-US" dirty="0"/>
          </a:p>
          <a:p>
            <a:pPr lvl="1"/>
            <a:r>
              <a:rPr lang="en-US" dirty="0"/>
              <a:t> cloud based version of SonarQube </a:t>
            </a:r>
          </a:p>
          <a:p>
            <a:pPr lvl="1"/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>
                <a:hlinkClick r:id="rId4"/>
              </a:rPr>
              <a:t>Attacking Technical Debt | Blog (ardalis.com)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TechnicalDebtQuadrant</a:t>
            </a:r>
            <a:r>
              <a:rPr lang="en-US" dirty="0">
                <a:hlinkClick r:id="rId5"/>
              </a:rPr>
              <a:t> (martinfowler.com)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In Search of a Metric for Managing Architectural Technical Debt (cmu.edu)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5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CB420A-4825-42A8-AACB-A8DE7199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Technical Debt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583E2F-2193-4B85-9895-1D7833FE6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What is technical debt?</a:t>
            </a:r>
          </a:p>
          <a:p>
            <a:r>
              <a:rPr lang="en-US" sz="2400" dirty="0"/>
              <a:t>How does it happen?</a:t>
            </a:r>
          </a:p>
          <a:p>
            <a:r>
              <a:rPr lang="en-US" sz="2400" dirty="0"/>
              <a:t>Why is it a problem?</a:t>
            </a:r>
          </a:p>
          <a:p>
            <a:r>
              <a:rPr lang="en-US" sz="2400" dirty="0"/>
              <a:t>How do you quantify the debt?</a:t>
            </a:r>
          </a:p>
          <a:p>
            <a:r>
              <a:rPr lang="en-US" sz="2400" dirty="0"/>
              <a:t>How do we pay off the debt?</a:t>
            </a:r>
          </a:p>
        </p:txBody>
      </p:sp>
    </p:spTree>
    <p:extLst>
      <p:ext uri="{BB962C8B-B14F-4D97-AF65-F5344CB8AC3E}">
        <p14:creationId xmlns:p14="http://schemas.microsoft.com/office/powerpoint/2010/main" val="49739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2C2A-973F-9EA8-008B-CA362B02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addressing 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87FB3-FF6B-4BEB-BA04-A8384A6747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4"/>
            <a:ext cx="8686800" cy="3437053"/>
          </a:xfrm>
        </p:spPr>
        <p:txBody>
          <a:bodyPr/>
          <a:lstStyle/>
          <a:p>
            <a:r>
              <a:rPr lang="en-US" sz="1200" dirty="0"/>
              <a:t>If you notice the team is often doing “quick and dirty” work, ask the questions: </a:t>
            </a:r>
          </a:p>
          <a:p>
            <a:pPr lvl="1"/>
            <a:r>
              <a:rPr lang="en-US" sz="1200" dirty="0"/>
              <a:t>“Is the team feeling too much pressure?”</a:t>
            </a:r>
          </a:p>
          <a:p>
            <a:pPr lvl="1"/>
            <a:r>
              <a:rPr lang="en-US" sz="1200" dirty="0"/>
              <a:t>“Is morale low on the team?”</a:t>
            </a:r>
          </a:p>
          <a:p>
            <a:pPr lvl="1"/>
            <a:r>
              <a:rPr lang="en-US" sz="1200" dirty="0"/>
              <a:t>“Is the team frustrated that their ideas aren’t well received?”</a:t>
            </a:r>
          </a:p>
          <a:p>
            <a:r>
              <a:rPr lang="en-US" sz="1200" dirty="0"/>
              <a:t>If you notice the team introducing debt due to a lack of knowledge, ask the questions:</a:t>
            </a:r>
          </a:p>
          <a:p>
            <a:pPr lvl="1"/>
            <a:r>
              <a:rPr lang="en-US" sz="1200" dirty="0"/>
              <a:t>“Do we have the right people on the team?”</a:t>
            </a:r>
          </a:p>
          <a:p>
            <a:pPr lvl="1"/>
            <a:r>
              <a:rPr lang="en-US" sz="1200" dirty="0"/>
              <a:t>“Is it knowledge on the product or technical that seems lacking?”</a:t>
            </a:r>
          </a:p>
          <a:p>
            <a:pPr lvl="1"/>
            <a:r>
              <a:rPr lang="en-US" sz="1200" dirty="0"/>
              <a:t>“Should we encourage teammates to do some training?”</a:t>
            </a:r>
          </a:p>
          <a:p>
            <a:r>
              <a:rPr lang="en-US" sz="1200" dirty="0"/>
              <a:t>If you notice the team making design choices based on speed, Ask the questions:</a:t>
            </a:r>
          </a:p>
          <a:p>
            <a:pPr lvl="1"/>
            <a:r>
              <a:rPr lang="en-US" sz="1200" dirty="0"/>
              <a:t>“If time wasn’t an issue, what would be the right way to solve the (feature/user story/ task)?” </a:t>
            </a:r>
          </a:p>
          <a:p>
            <a:pPr lvl="1"/>
            <a:r>
              <a:rPr lang="en-US" sz="1200" dirty="0"/>
              <a:t>“Should we add a story to represent that approach, so we can revisit once we don’t have an approaching deadline / milestone?”</a:t>
            </a:r>
          </a:p>
          <a:p>
            <a:r>
              <a:rPr lang="en-US" sz="1200" dirty="0"/>
              <a:t>If you notice the team realizing a better design after completing work, Ask the questions: </a:t>
            </a:r>
          </a:p>
          <a:p>
            <a:pPr lvl="1"/>
            <a:r>
              <a:rPr lang="en-US" sz="1200" dirty="0"/>
              <a:t>“What lessons did we learn?” </a:t>
            </a:r>
          </a:p>
          <a:p>
            <a:pPr lvl="1"/>
            <a:r>
              <a:rPr lang="en-US" sz="1200" dirty="0"/>
              <a:t>“Can we make a note of what we should have done differently so we can plan better the next time?”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28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CC8C08-874A-4288-946C-3122D0BAB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1BA0EB1-89BB-4D75-B7C2-CE86AAF58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6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62440-34FA-C13E-4FC0-C689D16F1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Technical Debt?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BAF227-3ECF-9F02-4CE0-53CDA85B0A71}"/>
              </a:ext>
            </a:extLst>
          </p:cNvPr>
          <p:cNvSpPr txBox="1">
            <a:spLocks/>
          </p:cNvSpPr>
          <p:nvPr/>
        </p:nvSpPr>
        <p:spPr>
          <a:xfrm>
            <a:off x="623067" y="2238393"/>
            <a:ext cx="6646862" cy="130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30B47-23FC-27C3-E96A-DA0449BFAC48}"/>
              </a:ext>
            </a:extLst>
          </p:cNvPr>
          <p:cNvSpPr txBox="1"/>
          <p:nvPr/>
        </p:nvSpPr>
        <p:spPr>
          <a:xfrm>
            <a:off x="421373" y="1791195"/>
            <a:ext cx="6550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/>
                </a:solidFill>
                <a:latin typeface="Arial Regular"/>
              </a:rPr>
              <a:t>“Technical Debt is a metaphor for shortcuts and hacks in software that make it more difficult to change and maintain than it could be with an optimal design”</a:t>
            </a:r>
          </a:p>
          <a:p>
            <a:pPr algn="r"/>
            <a:r>
              <a:rPr lang="en-US" i="1" dirty="0">
                <a:solidFill>
                  <a:schemeClr val="bg2"/>
                </a:solidFill>
                <a:latin typeface="Arial Regular"/>
              </a:rPr>
              <a:t>- Steve Smith, </a:t>
            </a:r>
            <a:r>
              <a:rPr lang="en-US" i="1" dirty="0" err="1">
                <a:solidFill>
                  <a:schemeClr val="bg2"/>
                </a:solidFill>
                <a:latin typeface="Arial Regular"/>
              </a:rPr>
              <a:t>Ardalis</a:t>
            </a:r>
            <a:endParaRPr lang="en-US" i="1" dirty="0">
              <a:solidFill>
                <a:schemeClr val="bg2"/>
              </a:solidFill>
              <a:latin typeface="Arial Regular"/>
            </a:endParaRPr>
          </a:p>
          <a:p>
            <a:endParaRPr lang="en-US" i="1" dirty="0">
              <a:solidFill>
                <a:schemeClr val="bg2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63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3729-D6CD-2574-05EC-1E1F8AB2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Technical Debt?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CAD5-1732-3AD1-488A-736A78D90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Poor software design that gets in the way of making changes and maintaining.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Technical debt is a metaphor that equates software development to financial debt.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Debt has two components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Principal debt – the effort needed to “pay off” the debt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Interest – the effort added to updating and maintaining the code</a:t>
            </a:r>
          </a:p>
        </p:txBody>
      </p:sp>
    </p:spTree>
    <p:extLst>
      <p:ext uri="{BB962C8B-B14F-4D97-AF65-F5344CB8AC3E}">
        <p14:creationId xmlns:p14="http://schemas.microsoft.com/office/powerpoint/2010/main" val="129398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4436-D7C0-B08C-B461-5A9D7E73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=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DF91B-A07E-198B-E1DA-85A0580830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0748" y="1730039"/>
            <a:ext cx="7811177" cy="28082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B6387-3167-F15C-4589-3093B399C036}"/>
              </a:ext>
            </a:extLst>
          </p:cNvPr>
          <p:cNvSpPr txBox="1"/>
          <p:nvPr/>
        </p:nvSpPr>
        <p:spPr>
          <a:xfrm>
            <a:off x="1604299" y="1317099"/>
            <a:ext cx="61040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debt “borrows” time from the future to release something quicker.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E0A88-3A3F-6330-FDF0-130A8DD01EB0}"/>
              </a:ext>
            </a:extLst>
          </p:cNvPr>
          <p:cNvSpPr txBox="1"/>
          <p:nvPr/>
        </p:nvSpPr>
        <p:spPr>
          <a:xfrm>
            <a:off x="5091683" y="4052570"/>
            <a:ext cx="303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From “In Search of a Metric for Managing Architectural Technical Debt”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877EBA-4061-78AF-4906-F73225AB671C}"/>
              </a:ext>
            </a:extLst>
          </p:cNvPr>
          <p:cNvSpPr/>
          <p:nvPr/>
        </p:nvSpPr>
        <p:spPr>
          <a:xfrm>
            <a:off x="4232885" y="2731089"/>
            <a:ext cx="953761" cy="396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558374-D59D-CDA3-373B-A2C05FF48423}"/>
              </a:ext>
            </a:extLst>
          </p:cNvPr>
          <p:cNvSpPr/>
          <p:nvPr/>
        </p:nvSpPr>
        <p:spPr>
          <a:xfrm>
            <a:off x="4232885" y="3558470"/>
            <a:ext cx="953761" cy="396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A34B8-8F29-753E-8233-C8E9F2457507}"/>
              </a:ext>
            </a:extLst>
          </p:cNvPr>
          <p:cNvSpPr/>
          <p:nvPr/>
        </p:nvSpPr>
        <p:spPr>
          <a:xfrm>
            <a:off x="6940761" y="2737502"/>
            <a:ext cx="953761" cy="396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9340D-1E3A-210B-D43C-FE2D2E4A8765}"/>
              </a:ext>
            </a:extLst>
          </p:cNvPr>
          <p:cNvSpPr/>
          <p:nvPr/>
        </p:nvSpPr>
        <p:spPr>
          <a:xfrm>
            <a:off x="6940760" y="3558470"/>
            <a:ext cx="953761" cy="3966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62440-34FA-C13E-4FC0-C689D16F1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it happen?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BAF227-3ECF-9F02-4CE0-53CDA85B0A71}"/>
              </a:ext>
            </a:extLst>
          </p:cNvPr>
          <p:cNvSpPr txBox="1">
            <a:spLocks/>
          </p:cNvSpPr>
          <p:nvPr/>
        </p:nvSpPr>
        <p:spPr>
          <a:xfrm>
            <a:off x="623067" y="2238393"/>
            <a:ext cx="6646862" cy="130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bg1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481CC5-6E14-611A-9521-BEFBBA69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6202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2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FE6D-1EAF-4819-B146-A15B75F6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Quadrants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5550-D648-42A8-8CEA-39BB42752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Conscious choice to make “quick and dirty” updates in exchange for speed.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8E9E4-778D-4FD2-A683-B1CE98237D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Reckless, Deliberate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D47DA6-B081-4F0C-94C7-6CDFB50B96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Not recognizing poor design choices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E9094D-D54F-4F5C-AA43-625728E378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Reckless, Accidental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18F17-7DD7-4D3A-8D7E-E7ACC4FEFCD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Conscious choice to take on debt for a deadline</a:t>
            </a:r>
          </a:p>
          <a:p>
            <a:r>
              <a:rPr lang="en-US" dirty="0"/>
              <a:t>Team recognizes the issue, adding stories to the backlog to revisit.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C5E05C-3B2D-4E85-960D-8247AB4EC0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Prudent, Deliberate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A8DA42-0E45-414F-A524-9FD167BBBAE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Recognizing a better design after finishing a task</a:t>
            </a:r>
          </a:p>
          <a:p>
            <a:r>
              <a:rPr lang="en-US" dirty="0"/>
              <a:t>Team gains improved understanding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5F3D4C-9156-4C91-8FC1-3A6A7BFC53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Prudent, Accidental</a:t>
            </a:r>
          </a:p>
        </p:txBody>
      </p:sp>
    </p:spTree>
    <p:extLst>
      <p:ext uri="{BB962C8B-B14F-4D97-AF65-F5344CB8AC3E}">
        <p14:creationId xmlns:p14="http://schemas.microsoft.com/office/powerpoint/2010/main" val="2279764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2_Insight_PPT_Template (2).pptx  -  Read-Only" id="{B0E388DB-60AB-40D7-BF3F-745C85B884FE}" vid="{0F5F123C-BEF8-4AF1-B5CC-4557343B512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81C9BA24008348A46134EBCA443DC5" ma:contentTypeVersion="16" ma:contentTypeDescription="Create a new document." ma:contentTypeScope="" ma:versionID="cd4825ed0a7d7612163bcb1abbf0b2cf">
  <xsd:schema xmlns:xsd="http://www.w3.org/2001/XMLSchema" xmlns:xs="http://www.w3.org/2001/XMLSchema" xmlns:p="http://schemas.microsoft.com/office/2006/metadata/properties" xmlns:ns3="541e257e-b4e4-4b51-8f6d-53be9f2c66b3" xmlns:ns4="184c2a7b-f5dc-479e-94e4-efb21a2d7732" targetNamespace="http://schemas.microsoft.com/office/2006/metadata/properties" ma:root="true" ma:fieldsID="7f8f2e61c6fae88952dec1d382d8a916" ns3:_="" ns4:_="">
    <xsd:import namespace="541e257e-b4e4-4b51-8f6d-53be9f2c66b3"/>
    <xsd:import namespace="184c2a7b-f5dc-479e-94e4-efb21a2d77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e257e-b4e4-4b51-8f6d-53be9f2c6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c2a7b-f5dc-479e-94e4-efb21a2d77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1e257e-b4e4-4b51-8f6d-53be9f2c66b3" xsi:nil="true"/>
  </documentManagement>
</p:properties>
</file>

<file path=customXml/itemProps1.xml><?xml version="1.0" encoding="utf-8"?>
<ds:datastoreItem xmlns:ds="http://schemas.openxmlformats.org/officeDocument/2006/customXml" ds:itemID="{D6452203-807F-4E40-889B-984A745728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e257e-b4e4-4b51-8f6d-53be9f2c66b3"/>
    <ds:schemaRef ds:uri="184c2a7b-f5dc-479e-94e4-efb21a2d77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30BEB-1C6F-449B-A26D-3281019C58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1E3CB2-E185-4AE0-8E75-827FE1496774}">
  <ds:schemaRefs>
    <ds:schemaRef ds:uri="http://schemas.microsoft.com/office/2006/metadata/properties"/>
    <ds:schemaRef ds:uri="184c2a7b-f5dc-479e-94e4-efb21a2d7732"/>
    <ds:schemaRef ds:uri="541e257e-b4e4-4b51-8f6d-53be9f2c66b3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11340</TotalTime>
  <Words>1156</Words>
  <Application>Microsoft Office PowerPoint</Application>
  <PresentationFormat>On-screen Show (16:9)</PresentationFormat>
  <Paragraphs>151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Regular</vt:lpstr>
      <vt:lpstr>Calibri</vt:lpstr>
      <vt:lpstr>Calibri Light</vt:lpstr>
      <vt:lpstr>Cambria</vt:lpstr>
      <vt:lpstr>Verdana</vt:lpstr>
      <vt:lpstr>Office Theme</vt:lpstr>
      <vt:lpstr>1_Office Theme</vt:lpstr>
      <vt:lpstr>Quantifying Technical Debt</vt:lpstr>
      <vt:lpstr>Cincy Deliver 2023 Sponsors</vt:lpstr>
      <vt:lpstr>Quantifying Technical Debt</vt:lpstr>
      <vt:lpstr>PowerPoint Presentation</vt:lpstr>
      <vt:lpstr>What is Technical Debt?</vt:lpstr>
      <vt:lpstr>Cost = Time</vt:lpstr>
      <vt:lpstr>PowerPoint Presentation</vt:lpstr>
      <vt:lpstr>PowerPoint Presentation</vt:lpstr>
      <vt:lpstr>Technical Debt Quadrants</vt:lpstr>
      <vt:lpstr>PowerPoint Presentation</vt:lpstr>
      <vt:lpstr>Why is it a problem?</vt:lpstr>
      <vt:lpstr>PowerPoint Presentation</vt:lpstr>
      <vt:lpstr>PowerPoint Presentation</vt:lpstr>
      <vt:lpstr>Architectural Debt - In Search of a Metric for Managing Architectural Technical Debt</vt:lpstr>
      <vt:lpstr>Re-work calculation</vt:lpstr>
      <vt:lpstr>Quantifying Code Debt with Tooling</vt:lpstr>
      <vt:lpstr>SonarQube</vt:lpstr>
      <vt:lpstr>SonarQube</vt:lpstr>
      <vt:lpstr>SonarQube</vt:lpstr>
      <vt:lpstr>SonarQube</vt:lpstr>
      <vt:lpstr>PowerPoint Presentation</vt:lpstr>
      <vt:lpstr>For the Agilists </vt:lpstr>
      <vt:lpstr>For the Agilists </vt:lpstr>
      <vt:lpstr>For the Agilists </vt:lpstr>
      <vt:lpstr>For the Agilists </vt:lpstr>
      <vt:lpstr>For the Developers</vt:lpstr>
      <vt:lpstr>Declare Bankruptcy </vt:lpstr>
      <vt:lpstr>Cincy Deliver 2023 Sponsors</vt:lpstr>
      <vt:lpstr>links</vt:lpstr>
      <vt:lpstr>Questions for addressing Technical Debt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Technical Debt</dc:title>
  <dc:creator>Fahrig, Nick</dc:creator>
  <cp:lastModifiedBy>Fahrig, Nick</cp:lastModifiedBy>
  <cp:revision>7</cp:revision>
  <dcterms:created xsi:type="dcterms:W3CDTF">2022-10-06T19:56:23Z</dcterms:created>
  <dcterms:modified xsi:type="dcterms:W3CDTF">2023-08-03T18:14:29Z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0x0101001881C9BA24008348A46134EBCA443DC5</vt:lpwstr>
  </property>
</Properties>
</file>